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8" r:id="rId2"/>
    <p:sldId id="269" r:id="rId3"/>
    <p:sldId id="260" r:id="rId4"/>
    <p:sldId id="261" r:id="rId5"/>
    <p:sldId id="262" r:id="rId6"/>
    <p:sldId id="270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907" autoAdjust="0"/>
    <p:restoredTop sz="79787" autoAdjust="0"/>
  </p:normalViewPr>
  <p:slideViewPr>
    <p:cSldViewPr snapToGrid="0" snapToObjects="1">
      <p:cViewPr varScale="1">
        <p:scale>
          <a:sx n="54" d="100"/>
          <a:sy n="54" d="100"/>
        </p:scale>
        <p:origin x="-13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t>05/11/2013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t>05/11/2013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A5777E-B74D-4521-B885-62BCBFAE7A05}" type="slidenum">
              <a:rPr lang="en-GB" sz="1200"/>
              <a:pPr algn="r"/>
              <a:t>3</a:t>
            </a:fld>
            <a:endParaRPr lang="en-GB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A5777E-B74D-4521-B885-62BCBFAE7A05}" type="slidenum">
              <a:rPr lang="en-GB" sz="1200"/>
              <a:pPr algn="r"/>
              <a:t>4</a:t>
            </a:fld>
            <a:endParaRPr lang="en-GB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A5777E-B74D-4521-B885-62BCBFAE7A05}" type="slidenum">
              <a:rPr lang="en-GB" sz="1200"/>
              <a:pPr algn="r"/>
              <a:t>5</a:t>
            </a:fld>
            <a:endParaRPr lang="en-GB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A5777E-B74D-4521-B885-62BCBFAE7A05}" type="slidenum">
              <a:rPr lang="en-GB" sz="1200"/>
              <a:pPr algn="r"/>
              <a:t>7</a:t>
            </a:fld>
            <a:endParaRPr lang="en-GB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1748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F81BE1A-DD58-48DF-807E-F055AA9E3D5F}" type="slidenum">
              <a:rPr lang="en-GB" sz="1200"/>
              <a:pPr algn="r"/>
              <a:t>8</a:t>
            </a:fld>
            <a:endParaRPr lang="en-GB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A5777E-B74D-4521-B885-62BCBFAE7A05}" type="slidenum">
              <a:rPr lang="en-GB" sz="1200"/>
              <a:pPr algn="r"/>
              <a:t>9</a:t>
            </a:fld>
            <a:endParaRPr lang="en-GB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A5777E-B74D-4521-B885-62BCBFAE7A05}" type="slidenum">
              <a:rPr lang="en-GB" sz="1200"/>
              <a:pPr algn="r"/>
              <a:t>10</a:t>
            </a:fld>
            <a:endParaRPr lang="en-GB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A5777E-B74D-4521-B885-62BCBFAE7A05}" type="slidenum">
              <a:rPr lang="en-GB" sz="1200"/>
              <a:pPr algn="r"/>
              <a:t>11</a:t>
            </a:fld>
            <a:endParaRPr lang="en-GB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95" y="2198796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96" y="3258929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15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Advanced DataSource Concepts	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>
                <a:latin typeface="Myriad Pro"/>
              </a:rPr>
              <a:t>Object Model Review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38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D80D8C7-BD74-4725-A494-5B70276072E3}" type="slidenum">
              <a:rPr lang="en-GB">
                <a:latin typeface="Arial" pitchFamily="34" charset="0"/>
              </a:rPr>
              <a:pPr>
                <a:defRPr/>
              </a:pPr>
              <a:t>10</a:t>
            </a:fld>
            <a:endParaRPr lang="en-GB">
              <a:latin typeface="Arial" pitchFamily="34" charset="0"/>
            </a:endParaRPr>
          </a:p>
        </p:txBody>
      </p:sp>
      <p:sp>
        <p:nvSpPr>
          <p:cNvPr id="5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3376613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2013 CAPLIN SYSTEMS LTD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439863"/>
            <a:ext cx="8280400" cy="784207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</p:txBody>
      </p:sp>
      <p:sp>
        <p:nvSpPr>
          <p:cNvPr id="16" name="Flowchart: Multidocument 15"/>
          <p:cNvSpPr/>
          <p:nvPr/>
        </p:nvSpPr>
        <p:spPr>
          <a:xfrm>
            <a:off x="2028824" y="1238220"/>
            <a:ext cx="6267501" cy="4881593"/>
          </a:xfrm>
          <a:prstGeom prst="flowChartMultidocumen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2028824" y="2084335"/>
            <a:ext cx="5318164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en-GB" dirty="0" smtClean="0"/>
              <a:t>/CHAT</a:t>
            </a:r>
            <a:endParaRPr lang="en-GB" dirty="0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028824" y="2485973"/>
            <a:ext cx="5318164" cy="3870378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200" kern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FrmUser</a:t>
            </a:r>
            <a:r>
              <a:rPr lang="en-GB" sz="12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		USERID232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200" kern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ToUser</a:t>
            </a:r>
            <a:r>
              <a:rPr lang="en-GB" sz="12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		ALL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200" kern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IsPrivate</a:t>
            </a:r>
            <a:r>
              <a:rPr lang="en-GB" sz="12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	false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200" kern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ChatMsg</a:t>
            </a:r>
            <a:r>
              <a:rPr lang="en-GB" sz="12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		During the week before I left for Asia, I discussed the possibility of a real estate collapse in China and its impact on the economy with Jim </a:t>
            </a:r>
            <a:r>
              <a:rPr lang="en-GB" sz="1200" kern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Chanos</a:t>
            </a:r>
            <a:r>
              <a:rPr lang="en-GB" sz="12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, the eminent manager of the short-oriented hedge fund, </a:t>
            </a:r>
            <a:r>
              <a:rPr lang="en-GB" sz="1200" kern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Kynikos</a:t>
            </a:r>
            <a:r>
              <a:rPr lang="en-GB" sz="12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.  One point Jim made was that the implied residential real estate value in China was at a level in relation to Gross Domestic Product comparable to Japan and the United States before those markets broke.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2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2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2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200" kern="0" dirty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Data Structures: Chat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088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Data Structures: </a:t>
            </a:r>
            <a:r>
              <a:rPr lang="en-GB" dirty="0" smtClean="0"/>
              <a:t>Entitlements</a:t>
            </a:r>
            <a:endParaRPr lang="en-GB" dirty="0"/>
          </a:p>
        </p:txBody>
      </p:sp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D80D8C7-BD74-4725-A494-5B70276072E3}" type="slidenum">
              <a:rPr lang="en-GB">
                <a:latin typeface="Arial" pitchFamily="34" charset="0"/>
              </a:rPr>
              <a:pPr>
                <a:defRPr/>
              </a:pPr>
              <a:t>11</a:t>
            </a:fld>
            <a:endParaRPr lang="en-GB">
              <a:latin typeface="Arial" pitchFamily="34" charset="0"/>
            </a:endParaRPr>
          </a:p>
        </p:txBody>
      </p:sp>
      <p:sp>
        <p:nvSpPr>
          <p:cNvPr id="5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3376613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2013 CAPLIN SYSTEMS LTD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439863"/>
            <a:ext cx="8280400" cy="784207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964871" y="1625476"/>
            <a:ext cx="5206257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r>
              <a:rPr lang="en-GB" dirty="0" smtClean="0">
                <a:solidFill>
                  <a:schemeClr val="bg1"/>
                </a:solidFill>
              </a:rPr>
              <a:t>/PERMISSIONS/</a:t>
            </a:r>
            <a:r>
              <a:rPr lang="en-GB" dirty="0" err="1" smtClean="0">
                <a:solidFill>
                  <a:schemeClr val="bg1"/>
                </a:solidFill>
              </a:rPr>
              <a:t>rfs</a:t>
            </a:r>
            <a:r>
              <a:rPr lang="en-GB" dirty="0" smtClean="0">
                <a:solidFill>
                  <a:schemeClr val="bg1"/>
                </a:solidFill>
              </a:rPr>
              <a:t>-only</a:t>
            </a: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571625" y="3429000"/>
            <a:ext cx="5957928" cy="2927351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593036" y="3429000"/>
            <a:ext cx="5957928" cy="2927351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Folded Corner 12"/>
          <p:cNvSpPr/>
          <p:nvPr/>
        </p:nvSpPr>
        <p:spPr>
          <a:xfrm>
            <a:off x="1964871" y="2027114"/>
            <a:ext cx="5206257" cy="3923516"/>
          </a:xfrm>
          <a:prstGeom prst="foldedCorner">
            <a:avLst>
              <a:gd name="adj" fmla="val 1117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GB" sz="1000" dirty="0" smtClean="0">
              <a:solidFill>
                <a:schemeClr val="tx1"/>
              </a:solidFill>
            </a:endParaRPr>
          </a:p>
          <a:p>
            <a:endParaRPr lang="en-GB" sz="1000" dirty="0">
              <a:solidFill>
                <a:schemeClr val="tx1"/>
              </a:solidFill>
            </a:endParaRPr>
          </a:p>
          <a:p>
            <a:endParaRPr lang="en-GB" sz="1000" dirty="0" smtClean="0">
              <a:solidFill>
                <a:schemeClr val="tx1"/>
              </a:solidFill>
            </a:endParaRPr>
          </a:p>
          <a:p>
            <a:r>
              <a:rPr lang="en-GB" sz="1100" dirty="0" smtClean="0">
                <a:solidFill>
                  <a:schemeClr val="tx1"/>
                </a:solidFill>
              </a:rPr>
              <a:t>1=	PASSWORD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30002=	</a:t>
            </a:r>
            <a:r>
              <a:rPr lang="en-GB" sz="1100" dirty="0" err="1" smtClean="0">
                <a:solidFill>
                  <a:schemeClr val="tx1"/>
                </a:solidFill>
              </a:rPr>
              <a:t>keymaster</a:t>
            </a:r>
            <a:endParaRPr lang="en-GB" sz="1100" dirty="0" smtClean="0">
              <a:solidFill>
                <a:schemeClr val="tx1"/>
              </a:solidFill>
            </a:endParaRPr>
          </a:p>
          <a:p>
            <a:r>
              <a:rPr lang="en-GB" sz="1100" dirty="0" smtClean="0">
                <a:solidFill>
                  <a:schemeClr val="tx1"/>
                </a:solidFill>
              </a:rPr>
              <a:t>30001=	PASSWORD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1=	PARENTS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30002=	</a:t>
            </a:r>
            <a:r>
              <a:rPr lang="en-GB" sz="1100" dirty="0" err="1" smtClean="0">
                <a:solidFill>
                  <a:schemeClr val="tx1"/>
                </a:solidFill>
              </a:rPr>
              <a:t>permissioned</a:t>
            </a:r>
            <a:r>
              <a:rPr lang="en-GB" sz="1100" dirty="0" smtClean="0">
                <a:solidFill>
                  <a:schemeClr val="tx1"/>
                </a:solidFill>
              </a:rPr>
              <a:t>-users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30001=	PARENTS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1=	PERMISSION:.*:</a:t>
            </a:r>
            <a:r>
              <a:rPr lang="en-GB" sz="1100" dirty="0" err="1" smtClean="0">
                <a:solidFill>
                  <a:schemeClr val="tx1"/>
                </a:solidFill>
              </a:rPr>
              <a:t>TradeProtocol</a:t>
            </a:r>
            <a:endParaRPr lang="en-GB" sz="1100" dirty="0" smtClean="0">
              <a:solidFill>
                <a:schemeClr val="tx1"/>
              </a:solidFill>
            </a:endParaRPr>
          </a:p>
          <a:p>
            <a:r>
              <a:rPr lang="en-GB" sz="1100" dirty="0" smtClean="0">
                <a:solidFill>
                  <a:schemeClr val="tx1"/>
                </a:solidFill>
              </a:rPr>
              <a:t>30002=	.*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30001=	PERMISSION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30003=	RFQ~DENY,ESP~DENY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30009=	</a:t>
            </a:r>
            <a:r>
              <a:rPr lang="en-GB" sz="1100" dirty="0" err="1" smtClean="0">
                <a:solidFill>
                  <a:schemeClr val="tx1"/>
                </a:solidFill>
              </a:rPr>
              <a:t>TradeProtocol</a:t>
            </a:r>
            <a:endParaRPr lang="en-GB" sz="1100" dirty="0" smtClean="0">
              <a:solidFill>
                <a:schemeClr val="tx1"/>
              </a:solidFill>
            </a:endParaRPr>
          </a:p>
          <a:p>
            <a:r>
              <a:rPr lang="en-GB" sz="1100" dirty="0" smtClean="0">
                <a:solidFill>
                  <a:schemeClr val="tx1"/>
                </a:solidFill>
              </a:rPr>
              <a:t>1=	SUBJECT_MAPPER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30002=	</a:t>
            </a:r>
            <a:r>
              <a:rPr lang="en-GB" sz="1100" dirty="0" err="1" smtClean="0">
                <a:solidFill>
                  <a:schemeClr val="tx1"/>
                </a:solidFill>
              </a:rPr>
              <a:t>com.caplin.permissioning.SuffixSubjectMapper</a:t>
            </a:r>
            <a:endParaRPr lang="en-GB" sz="1100" dirty="0" smtClean="0">
              <a:solidFill>
                <a:schemeClr val="tx1"/>
              </a:solidFill>
            </a:endParaRPr>
          </a:p>
          <a:p>
            <a:r>
              <a:rPr lang="en-GB" sz="1100" dirty="0" smtClean="0">
                <a:solidFill>
                  <a:schemeClr val="tx1"/>
                </a:solidFill>
              </a:rPr>
              <a:t>30001=	SUBJECT_MAPPER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1=	SUFFIX_MAPPING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30002=	/T2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30001=	SUBJECT_MAPPING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30009=	/FX/.*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1=	ROW_COUNT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30001=	ROW_COUNT</a:t>
            </a:r>
          </a:p>
        </p:txBody>
      </p:sp>
    </p:spTree>
    <p:extLst>
      <p:ext uri="{BB962C8B-B14F-4D97-AF65-F5344CB8AC3E}">
        <p14:creationId xmlns:p14="http://schemas.microsoft.com/office/powerpoint/2010/main" val="49129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temp\object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0050" y="1671045"/>
            <a:ext cx="3090318" cy="2108777"/>
          </a:xfrm>
          <a:prstGeom prst="rect">
            <a:avLst/>
          </a:prstGeom>
          <a:ln>
            <a:noFill/>
          </a:ln>
          <a:effectLst/>
          <a:scene3d>
            <a:camera prst="perspectiveContrastingRightFacing"/>
            <a:lightRig rig="threePt" dir="t"/>
          </a:scene3d>
          <a:sp3d contourW="6350" prstMaterial="matte">
            <a:contourClr>
              <a:srgbClr val="969696"/>
            </a:contourClr>
          </a:sp3d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Financial </a:t>
            </a:r>
            <a:r>
              <a:rPr lang="en-GB" dirty="0" smtClean="0"/>
              <a:t>Domain Objects</a:t>
            </a:r>
            <a:endParaRPr lang="en-GB" dirty="0"/>
          </a:p>
        </p:txBody>
      </p:sp>
      <p:pic>
        <p:nvPicPr>
          <p:cNvPr id="5" name="Picture 4" descr="rttp_type_1_data_150ppi.zoom30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 l="3235" t="8258" b="3269"/>
          <a:stretch>
            <a:fillRect/>
          </a:stretch>
        </p:blipFill>
        <p:spPr>
          <a:xfrm>
            <a:off x="2522610" y="3548285"/>
            <a:ext cx="4080933" cy="2558364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pic>
        <p:nvPicPr>
          <p:cNvPr id="7" name="Picture 6" descr="containerobjectstructure_1_150ppi.zoom50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575" y="1358323"/>
            <a:ext cx="3312127" cy="3788581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pic>
        <p:nvPicPr>
          <p:cNvPr id="8" name="Picture 7" descr="state_diagram_rfq.zoom60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1509" y="3048000"/>
            <a:ext cx="3004217" cy="2799931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97400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Structures: Records</a:t>
            </a:r>
          </a:p>
        </p:txBody>
      </p:sp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D80D8C7-BD74-4725-A494-5B70276072E3}" type="slidenum">
              <a:rPr lang="en-GB">
                <a:latin typeface="Arial" pitchFamily="34" charset="0"/>
              </a:rPr>
              <a:pPr>
                <a:defRPr/>
              </a:pPr>
              <a:t>3</a:t>
            </a:fld>
            <a:endParaRPr lang="en-GB">
              <a:latin typeface="Arial" pitchFamily="34" charset="0"/>
            </a:endParaRPr>
          </a:p>
        </p:txBody>
      </p:sp>
      <p:sp>
        <p:nvSpPr>
          <p:cNvPr id="5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3376613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2013 CAPLIN SYSTEMS LTD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06400" y="1439863"/>
            <a:ext cx="8280400" cy="4679950"/>
          </a:xfrm>
          <a:prstGeom prst="rect">
            <a:avLst/>
          </a:prstGeom>
        </p:spPr>
        <p:txBody>
          <a:bodyPr lIns="91435" tIns="45718" rIns="91435" bIns="45718"/>
          <a:lstStyle/>
          <a:p>
            <a:pPr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2800" kern="0" dirty="0" smtClean="0">
                <a:solidFill>
                  <a:sysClr val="windowText" lastClr="000000"/>
                </a:solidFill>
                <a:latin typeface="Myriad Pro" pitchFamily="34" charset="0"/>
              </a:rPr>
              <a:t>Field-value pairs</a:t>
            </a:r>
            <a:r>
              <a:rPr lang="en-GB" sz="2800" kern="0" dirty="0" smtClean="0">
                <a:latin typeface="Myriad Pro" pitchFamily="34" charset="0"/>
              </a:rPr>
              <a:t>:</a:t>
            </a:r>
            <a:endParaRPr lang="en-GB" sz="2800" kern="0" dirty="0">
              <a:latin typeface="Myriad Pro" pitchFamily="34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chemeClr val="bg2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8" name="Flowchart: Multidocument 7"/>
          <p:cNvSpPr/>
          <p:nvPr/>
        </p:nvSpPr>
        <p:spPr>
          <a:xfrm>
            <a:off x="2943225" y="2224071"/>
            <a:ext cx="4781550" cy="3511550"/>
          </a:xfrm>
          <a:prstGeom prst="flowChartMultidocumen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2943225" y="2954334"/>
            <a:ext cx="4102143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en-GB" dirty="0"/>
              <a:t>/</a:t>
            </a:r>
            <a:r>
              <a:rPr lang="en-GB" dirty="0" smtClean="0"/>
              <a:t>FI/QUOTES/US4642874576</a:t>
            </a:r>
            <a:endParaRPr lang="en-GB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943225" y="3351210"/>
            <a:ext cx="3962400" cy="2238375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Isin</a:t>
            </a: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 		US4642874576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Coupon: 	3.25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Maturity:	04-08-2013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BidPrice</a:t>
            </a: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	101.5634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BidYield</a:t>
            </a: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	4.5321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Spread:		0.03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>
              <a:solidFill>
                <a:schemeClr val="tx1">
                  <a:lumMod val="85000"/>
                  <a:lumOff val="15000"/>
                </a:schemeClr>
              </a:solidFill>
              <a:latin typeface="Myriad Pro" pitchFamily="34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kern="0" dirty="0">
              <a:solidFill>
                <a:schemeClr val="tx1">
                  <a:lumMod val="85000"/>
                  <a:lumOff val="15000"/>
                </a:schemeClr>
              </a:solidFill>
              <a:latin typeface="Myriad Pro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296025" y="4779959"/>
            <a:ext cx="657225" cy="217488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2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IMAGE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200" kern="0" dirty="0">
              <a:solidFill>
                <a:schemeClr val="tx1">
                  <a:lumMod val="85000"/>
                  <a:lumOff val="15000"/>
                </a:schemeClr>
              </a:solidFill>
              <a:latin typeface="Myriad Pro" pitchFamily="34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400" kern="0" dirty="0">
              <a:solidFill>
                <a:schemeClr val="tx1">
                  <a:lumMod val="85000"/>
                  <a:lumOff val="15000"/>
                </a:scheme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58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Data Structures: </a:t>
            </a:r>
            <a:r>
              <a:rPr lang="en-GB" dirty="0" smtClean="0"/>
              <a:t>Records</a:t>
            </a:r>
            <a:endParaRPr lang="en-GB" dirty="0"/>
          </a:p>
        </p:txBody>
      </p:sp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D80D8C7-BD74-4725-A494-5B70276072E3}" type="slidenum">
              <a:rPr lang="en-GB">
                <a:latin typeface="Arial" pitchFamily="34" charset="0"/>
              </a:rPr>
              <a:pPr>
                <a:defRPr/>
              </a:pPr>
              <a:t>4</a:t>
            </a:fld>
            <a:endParaRPr lang="en-GB" dirty="0">
              <a:latin typeface="Arial" pitchFamily="34" charset="0"/>
            </a:endParaRPr>
          </a:p>
        </p:txBody>
      </p:sp>
      <p:sp>
        <p:nvSpPr>
          <p:cNvPr id="5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3376613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2013 CAPLIN SYSTEMS LTD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439863"/>
            <a:ext cx="8280400" cy="784207"/>
          </a:xfrm>
          <a:prstGeom prst="rect">
            <a:avLst/>
          </a:prstGeom>
        </p:spPr>
        <p:txBody>
          <a:bodyPr lIns="91435" tIns="45718" rIns="91435" bIns="45718"/>
          <a:lstStyle/>
          <a:p>
            <a:pPr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2800" kern="0" dirty="0" smtClean="0">
                <a:solidFill>
                  <a:sysClr val="windowText" lastClr="000000"/>
                </a:solidFill>
                <a:latin typeface="Myriad Pro" pitchFamily="34" charset="0"/>
              </a:rPr>
              <a:t>Depth of book:</a:t>
            </a:r>
            <a:endParaRPr lang="en-GB" sz="2800" kern="0" dirty="0">
              <a:solidFill>
                <a:sysClr val="windowText" lastClr="000000"/>
              </a:solidFill>
              <a:latin typeface="Myriad Pro" pitchFamily="34" charset="0"/>
            </a:endParaRPr>
          </a:p>
        </p:txBody>
      </p:sp>
      <p:sp>
        <p:nvSpPr>
          <p:cNvPr id="16" name="Flowchart: Multidocument 15"/>
          <p:cNvSpPr/>
          <p:nvPr/>
        </p:nvSpPr>
        <p:spPr>
          <a:xfrm>
            <a:off x="1504908" y="2224070"/>
            <a:ext cx="6791418" cy="3687813"/>
          </a:xfrm>
          <a:prstGeom prst="flowChartMultidocumen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1504908" y="2954336"/>
            <a:ext cx="5842080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en-GB" dirty="0" smtClean="0"/>
              <a:t>/EQ/L2/MSFT</a:t>
            </a:r>
            <a:endParaRPr lang="en-GB" dirty="0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571625" y="3429000"/>
            <a:ext cx="5957928" cy="2927351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ID:	BIDSIZE:	BID:	ASK:	ASKSIZE: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1		1500		44.14	14.15	2000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2		2000		44.13	14.16	2500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3		4500		44.11	14.18	4000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4		10000		44.10	14.20	13000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52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D80D8C7-BD74-4725-A494-5B70276072E3}" type="slidenum">
              <a:rPr lang="en-GB">
                <a:latin typeface="Arial" pitchFamily="34" charset="0"/>
              </a:rPr>
              <a:pPr>
                <a:defRPr/>
              </a:pPr>
              <a:t>5</a:t>
            </a:fld>
            <a:endParaRPr lang="en-GB">
              <a:latin typeface="Arial" pitchFamily="34" charset="0"/>
            </a:endParaRPr>
          </a:p>
        </p:txBody>
      </p:sp>
      <p:sp>
        <p:nvSpPr>
          <p:cNvPr id="5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3376613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2013 CAPLIN SYSTEMS LTD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439863"/>
            <a:ext cx="8280400" cy="784207"/>
          </a:xfrm>
          <a:prstGeom prst="rect">
            <a:avLst/>
          </a:prstGeom>
        </p:spPr>
        <p:txBody>
          <a:bodyPr lIns="91435" tIns="45718" rIns="91435" bIns="45718"/>
          <a:lstStyle/>
          <a:p>
            <a:pPr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2800" kern="0" dirty="0" smtClean="0">
                <a:solidFill>
                  <a:sysClr val="windowText" lastClr="000000"/>
                </a:solidFill>
                <a:latin typeface="Myriad Pro" pitchFamily="34" charset="0"/>
              </a:rPr>
              <a:t>Time series:</a:t>
            </a:r>
            <a:endParaRPr lang="en-GB" sz="2800" kern="0" dirty="0">
              <a:solidFill>
                <a:sysClr val="windowText" lastClr="000000"/>
              </a:solidFill>
              <a:latin typeface="Myriad Pro" pitchFamily="34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</p:txBody>
      </p:sp>
      <p:sp>
        <p:nvSpPr>
          <p:cNvPr id="16" name="Flowchart: Multidocument 15"/>
          <p:cNvSpPr/>
          <p:nvPr/>
        </p:nvSpPr>
        <p:spPr>
          <a:xfrm>
            <a:off x="1504908" y="2224070"/>
            <a:ext cx="5294385" cy="3687813"/>
          </a:xfrm>
          <a:prstGeom prst="flowChartMultidocumen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1504908" y="2954336"/>
            <a:ext cx="4564125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en-GB" dirty="0" smtClean="0"/>
              <a:t>/TICKERS/HISTORIC/GBPUSD</a:t>
            </a:r>
            <a:endParaRPr lang="en-GB" dirty="0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571625" y="3429000"/>
            <a:ext cx="5957928" cy="2927351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OPEN:	CLOSE:	HIGH:	LOW: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12.10	13.24	15.23	11.12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13.24	10.15	14.39	9.54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10.15	11.24	16.83	8.12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11.24	12.35	18.11	11.20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Data Structure Records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542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Record Subscriptions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Record Subscriptions:</a:t>
            </a:r>
          </a:p>
          <a:p>
            <a:pPr lvl="1"/>
            <a:r>
              <a:rPr lang="en-GB" dirty="0" smtClean="0"/>
              <a:t>Global</a:t>
            </a:r>
          </a:p>
          <a:p>
            <a:pPr lvl="1"/>
            <a:r>
              <a:rPr lang="en-GB" dirty="0" smtClean="0"/>
              <a:t>Field-level</a:t>
            </a:r>
          </a:p>
          <a:p>
            <a:pPr lvl="1"/>
            <a:r>
              <a:rPr lang="en-GB" dirty="0" smtClean="0"/>
              <a:t>Filtered</a:t>
            </a:r>
          </a:p>
          <a:p>
            <a:pPr lvl="1"/>
            <a:r>
              <a:rPr lang="en-GB" dirty="0" smtClean="0"/>
              <a:t>Throttling</a:t>
            </a:r>
          </a:p>
          <a:p>
            <a:endParaRPr lang="en-GB" dirty="0"/>
          </a:p>
          <a:p>
            <a:r>
              <a:rPr lang="en-GB" dirty="0" smtClean="0"/>
              <a:t>Encapsulation:</a:t>
            </a:r>
          </a:p>
          <a:p>
            <a:pPr lvl="1"/>
            <a:r>
              <a:rPr lang="en-GB" dirty="0" smtClean="0"/>
              <a:t>Low bandwidth optimizations</a:t>
            </a:r>
          </a:p>
          <a:p>
            <a:pPr lvl="1"/>
            <a:r>
              <a:rPr lang="en-GB" dirty="0" smtClean="0"/>
              <a:t>Only sends changed fields</a:t>
            </a:r>
            <a:endParaRPr lang="en-GB" dirty="0"/>
          </a:p>
        </p:txBody>
      </p:sp>
      <p:sp>
        <p:nvSpPr>
          <p:cNvPr id="3" name="Flowchart: Multidocument 2"/>
          <p:cNvSpPr/>
          <p:nvPr/>
        </p:nvSpPr>
        <p:spPr>
          <a:xfrm>
            <a:off x="4157924" y="1468399"/>
            <a:ext cx="4781550" cy="3511550"/>
          </a:xfrm>
          <a:prstGeom prst="flowChartMultidocumen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157924" y="2198662"/>
            <a:ext cx="4102143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en-GB" dirty="0"/>
              <a:t>/</a:t>
            </a:r>
            <a:r>
              <a:rPr lang="en-GB" dirty="0" smtClean="0"/>
              <a:t>FI/QUOTES/US4642874576</a:t>
            </a:r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157924" y="2595538"/>
            <a:ext cx="3962400" cy="2238375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Isin</a:t>
            </a: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 		US4642874576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Coupon: 	3.25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Maturity:	04-08-2013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BidPrice</a:t>
            </a: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	101.5634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BidYield</a:t>
            </a: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	4.5321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Spread:		0.03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>
              <a:solidFill>
                <a:schemeClr val="tx1">
                  <a:lumMod val="85000"/>
                  <a:lumOff val="15000"/>
                </a:schemeClr>
              </a:solidFill>
              <a:latin typeface="Myriad Pro" pitchFamily="34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kern="0" dirty="0">
              <a:solidFill>
                <a:schemeClr val="tx1">
                  <a:lumMod val="85000"/>
                  <a:lumOff val="15000"/>
                </a:schemeClr>
              </a:solidFill>
              <a:latin typeface="Myriad Pro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510724" y="4024287"/>
            <a:ext cx="657225" cy="217488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2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IMAGE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200" kern="0" dirty="0">
              <a:solidFill>
                <a:schemeClr val="tx1">
                  <a:lumMod val="85000"/>
                  <a:lumOff val="15000"/>
                </a:schemeClr>
              </a:solidFill>
              <a:latin typeface="Myriad Pro" pitchFamily="34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400" kern="0" dirty="0">
              <a:solidFill>
                <a:schemeClr val="tx1">
                  <a:lumMod val="85000"/>
                  <a:lumOff val="15000"/>
                </a:scheme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72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Data Structures: </a:t>
            </a:r>
            <a:r>
              <a:rPr lang="en-GB" dirty="0" smtClean="0"/>
              <a:t>News</a:t>
            </a:r>
            <a:endParaRPr lang="en-GB" dirty="0"/>
          </a:p>
        </p:txBody>
      </p:sp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D80D8C7-BD74-4725-A494-5B70276072E3}" type="slidenum">
              <a:rPr lang="en-GB">
                <a:latin typeface="Arial" pitchFamily="34" charset="0"/>
              </a:rPr>
              <a:pPr>
                <a:defRPr/>
              </a:pPr>
              <a:t>7</a:t>
            </a:fld>
            <a:endParaRPr lang="en-GB">
              <a:latin typeface="Arial" pitchFamily="34" charset="0"/>
            </a:endParaRPr>
          </a:p>
        </p:txBody>
      </p:sp>
      <p:sp>
        <p:nvSpPr>
          <p:cNvPr id="5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3376613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2013 CAPLIN SYSTEMS LTD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439863"/>
            <a:ext cx="8280400" cy="784207"/>
          </a:xfrm>
          <a:prstGeom prst="rect">
            <a:avLst/>
          </a:prstGeom>
        </p:spPr>
        <p:txBody>
          <a:bodyPr lIns="91435" tIns="45718" rIns="91435" bIns="45718"/>
          <a:lstStyle/>
          <a:p>
            <a:pPr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2800" kern="0" dirty="0" smtClean="0">
                <a:solidFill>
                  <a:sysClr val="windowText" lastClr="000000"/>
                </a:solidFill>
                <a:latin typeface="Myriad Pro" pitchFamily="34" charset="0"/>
              </a:rPr>
              <a:t>News headlines &amp; stories</a:t>
            </a:r>
            <a:endParaRPr lang="en-GB" sz="2800" kern="0" dirty="0">
              <a:solidFill>
                <a:sysClr val="windowText" lastClr="000000"/>
              </a:solidFill>
              <a:latin typeface="Myriad Pro" pitchFamily="34" charset="0"/>
            </a:endParaRPr>
          </a:p>
        </p:txBody>
      </p:sp>
      <p:sp>
        <p:nvSpPr>
          <p:cNvPr id="16" name="Flowchart: Multidocument 15"/>
          <p:cNvSpPr/>
          <p:nvPr/>
        </p:nvSpPr>
        <p:spPr>
          <a:xfrm>
            <a:off x="303156" y="2224071"/>
            <a:ext cx="4600638" cy="2957554"/>
          </a:xfrm>
          <a:prstGeom prst="flowChartMultidocumen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7" name="Rectangle 16"/>
          <p:cNvSpPr/>
          <p:nvPr/>
        </p:nvSpPr>
        <p:spPr>
          <a:xfrm>
            <a:off x="331730" y="2954336"/>
            <a:ext cx="3906891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en-GB" dirty="0" smtClean="0"/>
              <a:t>/NEWS/HEADLINES</a:t>
            </a:r>
            <a:endParaRPr lang="en-GB" dirty="0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12748" y="3429000"/>
            <a:ext cx="3840173" cy="2927351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46031" y="3429000"/>
            <a:ext cx="3906890" cy="2927351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Newswire: Dow Jones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Category: Equity, Market Alert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Published: 15:23:12.10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600" kern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StoryLink</a:t>
            </a:r>
            <a:r>
              <a:rPr lang="en-GB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 /NEWSSTORY/NST3325 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Flowchart: Multidocument 11"/>
          <p:cNvSpPr/>
          <p:nvPr/>
        </p:nvSpPr>
        <p:spPr>
          <a:xfrm>
            <a:off x="4429062" y="2224070"/>
            <a:ext cx="4600638" cy="3895743"/>
          </a:xfrm>
          <a:prstGeom prst="flowChartMultidocumen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4448111" y="2887661"/>
            <a:ext cx="3906891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en-GB" dirty="0" smtClean="0"/>
              <a:t>/NEWSSTORY/NST3325</a:t>
            </a:r>
            <a:endParaRPr lang="en-GB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543361" y="3429000"/>
            <a:ext cx="3906890" cy="2927351"/>
          </a:xfrm>
          <a:prstGeom prst="rect">
            <a:avLst/>
          </a:prstGeom>
        </p:spPr>
        <p:txBody>
          <a:bodyPr lIns="91435" tIns="45718" rIns="91435" bIns="45718"/>
          <a:lstStyle/>
          <a:p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&lt;title&gt;</a:t>
            </a: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JP Morgan reshuffles in European equities</a:t>
            </a: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&lt;/title&gt;</a:t>
            </a:r>
          </a:p>
          <a:p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&lt;author&gt;</a:t>
            </a: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Matt Turner</a:t>
            </a: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&lt;/author&gt;</a:t>
            </a:r>
          </a:p>
          <a:p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&lt;date&gt;</a:t>
            </a: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11 May 2013</a:t>
            </a: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&lt;/date&gt;</a:t>
            </a:r>
          </a:p>
          <a:p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&lt;body&gt;JP Morgan has named new European heads of equity research and equity sales ex-UK, throwing into question the future of the former heads of those teams.&lt;/body&gt;</a:t>
            </a:r>
            <a:endParaRPr lang="en-GB" sz="14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3964381" y="3361131"/>
            <a:ext cx="1288264" cy="876312"/>
          </a:xfrm>
          <a:prstGeom prst="straightConnector1">
            <a:avLst/>
          </a:prstGeom>
          <a:ln w="15875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46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Multidocument 12"/>
          <p:cNvSpPr/>
          <p:nvPr/>
        </p:nvSpPr>
        <p:spPr>
          <a:xfrm>
            <a:off x="4963320" y="1858936"/>
            <a:ext cx="3948906" cy="2960714"/>
          </a:xfrm>
          <a:prstGeom prst="flowChartMulti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4975225" y="2617761"/>
            <a:ext cx="3406775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en-GB" dirty="0"/>
              <a:t>/FI/QUOTES/ US4642874576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375650" y="2382786"/>
            <a:ext cx="273049" cy="2921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EC55591-D9AA-400E-82E5-0F32423A6B86}" type="slidenum">
              <a:rPr lang="en-GB">
                <a:latin typeface="Arial" pitchFamily="34" charset="0"/>
              </a:rPr>
              <a:pPr>
                <a:defRPr/>
              </a:pPr>
              <a:t>8</a:t>
            </a:fld>
            <a:endParaRPr lang="en-GB">
              <a:latin typeface="Arial" pitchFamily="34" charset="0"/>
            </a:endParaRPr>
          </a:p>
        </p:txBody>
      </p:sp>
      <p:sp>
        <p:nvSpPr>
          <p:cNvPr id="5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3376613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2013 CAPLIN SYSTEMS LTD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439863"/>
            <a:ext cx="8280400" cy="4679950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</p:txBody>
      </p:sp>
      <p:sp>
        <p:nvSpPr>
          <p:cNvPr id="8" name="Flowchart: Multidocument 7"/>
          <p:cNvSpPr/>
          <p:nvPr/>
        </p:nvSpPr>
        <p:spPr>
          <a:xfrm>
            <a:off x="4479925" y="2609030"/>
            <a:ext cx="3652044" cy="2967832"/>
          </a:xfrm>
          <a:prstGeom prst="flowChartMulti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4479925" y="3516286"/>
            <a:ext cx="3168650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en-GB" sz="1400" dirty="0"/>
              <a:t>/FI/QUOTES/ US4642874576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479925" y="3913162"/>
            <a:ext cx="3425031" cy="2238375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Isin</a:t>
            </a:r>
            <a:r>
              <a:rPr lang="en-GB" sz="11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 		US4642874576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1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Coupon: 	3.25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1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Maturity:	04-08-2013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BidPrice</a:t>
            </a:r>
            <a:r>
              <a:rPr lang="en-GB" sz="11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	101.5634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BidYield</a:t>
            </a:r>
            <a:r>
              <a:rPr lang="en-GB" sz="11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:	4.5321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r>
              <a:rPr lang="en-GB" sz="11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itchFamily="49" charset="0"/>
                <a:cs typeface="Courier New" pitchFamily="49" charset="0"/>
              </a:rPr>
              <a:t>Spread:		0.03</a:t>
            </a: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100" kern="0" dirty="0">
              <a:solidFill>
                <a:schemeClr val="tx1">
                  <a:lumMod val="85000"/>
                  <a:lumOff val="15000"/>
                </a:schemeClr>
              </a:solidFill>
              <a:latin typeface="Myriad Pro" pitchFamily="34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100" kern="0" dirty="0">
              <a:solidFill>
                <a:schemeClr val="tx1">
                  <a:lumMod val="85000"/>
                  <a:lumOff val="15000"/>
                </a:schemeClr>
              </a:solidFill>
              <a:latin typeface="Myriad Pro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895431" y="2840012"/>
            <a:ext cx="205582" cy="2921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7648575" y="3136875"/>
            <a:ext cx="194865" cy="3206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9" name="Folded Corner 18"/>
          <p:cNvSpPr/>
          <p:nvPr/>
        </p:nvSpPr>
        <p:spPr>
          <a:xfrm>
            <a:off x="228601" y="1566838"/>
            <a:ext cx="3616325" cy="3465512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20" name="Rectangle 19"/>
          <p:cNvSpPr/>
          <p:nvPr/>
        </p:nvSpPr>
        <p:spPr>
          <a:xfrm>
            <a:off x="247652" y="1741461"/>
            <a:ext cx="3609974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en-GB" sz="1600" dirty="0"/>
              <a:t>/FI/CONTAINERS/CORP-TELECOMS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3857625" y="1858936"/>
            <a:ext cx="2211388" cy="539750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3857625" y="2490761"/>
            <a:ext cx="1631950" cy="400050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3695688" y="3917925"/>
            <a:ext cx="860437" cy="314342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3844926" y="3136875"/>
            <a:ext cx="1019175" cy="282575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465228"/>
              </p:ext>
            </p:extLst>
          </p:nvPr>
        </p:nvGraphicFramePr>
        <p:xfrm>
          <a:off x="635000" y="2289150"/>
          <a:ext cx="3156003" cy="2208857"/>
        </p:xfrm>
        <a:graphic>
          <a:graphicData uri="http://schemas.openxmlformats.org/drawingml/2006/table">
            <a:tbl>
              <a:tblPr bandRow="1">
                <a:tableStyleId>{793D81CF-94F2-401A-BA57-92F5A7B2D0C5}</a:tableStyleId>
              </a:tblPr>
              <a:tblGrid>
                <a:gridCol w="3156003"/>
              </a:tblGrid>
              <a:tr h="520068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/FI/QUOTES/GB001023968</a:t>
                      </a:r>
                      <a:endParaRPr lang="en-GB" sz="1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200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/FI/QUOTES/IR040002130</a:t>
                      </a:r>
                      <a:endParaRPr lang="en-GB" sz="18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200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/FI/QUOTES/FR001013210</a:t>
                      </a:r>
                      <a:endParaRPr lang="en-GB" sz="1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648653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/FI/QUOTES/US4642874576</a:t>
                      </a:r>
                      <a:endParaRPr lang="en-GB" sz="18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4" name="Title 1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Data Structures: Containers</a:t>
            </a:r>
            <a:endParaRPr lang="en-GB" dirty="0"/>
          </a:p>
        </p:txBody>
      </p:sp>
      <p:sp>
        <p:nvSpPr>
          <p:cNvPr id="27" name="Rectangle 26"/>
          <p:cNvSpPr/>
          <p:nvPr/>
        </p:nvSpPr>
        <p:spPr>
          <a:xfrm>
            <a:off x="8639177" y="2128785"/>
            <a:ext cx="273049" cy="2921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137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lded Corner 12"/>
          <p:cNvSpPr/>
          <p:nvPr/>
        </p:nvSpPr>
        <p:spPr>
          <a:xfrm>
            <a:off x="1541421" y="1425549"/>
            <a:ext cx="6061158" cy="4618073"/>
          </a:xfrm>
          <a:prstGeom prst="foldedCorner">
            <a:avLst>
              <a:gd name="adj" fmla="val 1117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GB" sz="900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GB" sz="900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GB" sz="900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GB" sz="900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GB" sz="900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EQUITIES - THOMSON REUTERS SPEED GUIDE                                    EQUITY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welcome to the EQUITY guide. To access information double-click on the code in  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&lt; &gt; or [ ]. For more guidance see &lt;USER/HELP&gt;.                                  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=COUNTRY EQUITY GUIDES=================  =NEWS &amp; ANALYSIS GUIDES================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G20 Countries..............&lt;G20/EQUITY&gt;  All News.........................&lt;NEWS&gt;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OECD Countries............&lt;OECD/EQUITY&gt;  All Equity News..........&lt;EQUITY/NEWS1&gt;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Emerging Markets..........&lt;EMG/EQUITY1&gt;                                         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European Equities..........&lt;EUR/EQUITY&gt;  =RELATED GUIDES========================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Asian Countries..........&lt;ASIA/EQUITY1&gt;  Reuters Stock Index Survey&lt;EQUITYPOLL1&gt;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Alpha Listing.................&lt;STOCK&gt;-Q  Global Exchange Information.&lt;EXCHANGES&gt;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=KEY EQUITIES INFORMATION==============  Delayed Data Information.&lt;WORLD/DELAY1&gt;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Global Short Sell.....&lt;WORLD/NOSHORT01&gt;  Time &amp; Sales Information...&lt;WORLD/TAS1&gt;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World Indices..........&lt;WORLD/INDICES1&gt;  Brokerage Characters......&lt;WORLD/CHAR1&gt;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World Market Sectors....&lt;WORLD/SECTOR1&gt;  Global Funds &amp; Investments......&lt;FUNDS&gt;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World Market Stats.......&lt;WORLD/STATS1&gt;  Equity Derivatives.......&lt;EQUITY/DERIV&gt;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Finding Company Share Prices.&lt;DIR/USER&gt;  Global </a:t>
            </a:r>
            <a:r>
              <a:rPr lang="en-GB" sz="900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Mkt</a:t>
            </a:r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&amp; Public Holidays.&lt;HOLIDAY1&gt;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DR/ADR Directory............&lt;WEBSTER01&gt;  Close Run Times............&lt;CLOSE/RUN1&gt;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MIFID Exchange Data....&lt;MIFID/EXCHANGE&gt;  Additional Background Data...&lt;STOCK1&gt;-7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Add/Drop/Changes........&lt;WORLD/CHANGE1&gt;  Convertibles Guide.......&lt;CONVERTIBLES&gt;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=CHANGE NOTIFICATIONS &amp; ALERTS=========  Equity Linked Guide......&lt;EQUITYLINKED&gt;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Scheduled Change Notifications&lt;CHANGES&gt;  Warrants Guide...............&lt;WARRANTS&gt;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Service Alerts..................&lt;ALERT&gt;  Global ADRS......................&lt;ADRS&gt;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================================================================================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Main Guide&lt;THOMSONREUTERS&gt;Cross Market&lt;CROSS/MKT1&gt;Exchange Identifiers&lt;EXCHID01&gt;</a:t>
            </a:r>
          </a:p>
          <a:p>
            <a:r>
              <a:rPr lang="en-GB" sz="9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Lost? Selective Access?..&lt;USER/HELP&gt;     TR Phone Support...........&lt;PHONE/HELP&gt;</a:t>
            </a:r>
          </a:p>
          <a:p>
            <a:pPr algn="ctr"/>
            <a:endParaRPr lang="en-GB" sz="900" dirty="0">
              <a:solidFill>
                <a:schemeClr val="tx1"/>
              </a:solidFill>
            </a:endParaRPr>
          </a:p>
        </p:txBody>
      </p:sp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D80D8C7-BD74-4725-A494-5B70276072E3}" type="slidenum">
              <a:rPr lang="en-GB">
                <a:latin typeface="Arial" pitchFamily="34" charset="0"/>
              </a:rPr>
              <a:pPr>
                <a:defRPr/>
              </a:pPr>
              <a:t>9</a:t>
            </a:fld>
            <a:endParaRPr lang="en-GB">
              <a:latin typeface="Arial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439863"/>
            <a:ext cx="8280400" cy="784207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41421" y="1444599"/>
            <a:ext cx="6061158" cy="4016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en-GB" dirty="0" smtClean="0"/>
              <a:t>/PAGES/EQUITIES</a:t>
            </a:r>
            <a:endParaRPr lang="en-GB" dirty="0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571625" y="2898740"/>
            <a:ext cx="5957928" cy="2927351"/>
          </a:xfrm>
          <a:prstGeom prst="rect">
            <a:avLst/>
          </a:prstGeom>
        </p:spPr>
        <p:txBody>
          <a:bodyPr lIns="91435" tIns="45718" rIns="91435" bIns="45718"/>
          <a:lstStyle/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342882" indent="-342882">
              <a:spcBef>
                <a:spcPct val="20000"/>
              </a:spcBef>
              <a:buClr>
                <a:srgbClr val="A844A8"/>
              </a:buClr>
              <a:defRPr/>
            </a:pPr>
            <a:endParaRPr lang="en-GB" sz="1600" kern="0" dirty="0">
              <a:solidFill>
                <a:schemeClr val="tx1">
                  <a:lumMod val="85000"/>
                  <a:lumOff val="1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723986" y="1949403"/>
            <a:ext cx="6316749" cy="3876688"/>
          </a:xfrm>
          <a:prstGeom prst="rect">
            <a:avLst/>
          </a:prstGeom>
        </p:spPr>
        <p:txBody>
          <a:bodyPr lIns="91435" tIns="45718" rIns="91435" bIns="45718"/>
          <a:lstStyle/>
          <a:p>
            <a:endParaRPr lang="en-GB" sz="9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Data Structures: Pages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987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504</Words>
  <Application>Microsoft Office PowerPoint</Application>
  <PresentationFormat>On-screen Show (4:3)</PresentationFormat>
  <Paragraphs>166</Paragraphs>
  <Slides>11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4-3-pp-pres</vt:lpstr>
      <vt:lpstr>Object Model Review</vt:lpstr>
      <vt:lpstr>Financial Domain Objects</vt:lpstr>
      <vt:lpstr>Data Structures: Records</vt:lpstr>
      <vt:lpstr>Data Structures: Records</vt:lpstr>
      <vt:lpstr>PowerPoint Presentation</vt:lpstr>
      <vt:lpstr>Record Subscriptions</vt:lpstr>
      <vt:lpstr>Data Structures: News</vt:lpstr>
      <vt:lpstr>PowerPoint Presentation</vt:lpstr>
      <vt:lpstr>PowerPoint Presentation</vt:lpstr>
      <vt:lpstr>PowerPoint Presentation</vt:lpstr>
      <vt:lpstr>Data Structures: Entitlements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2013-11-05T06:20:27Z</dcterms:created>
  <dcterms:modified xsi:type="dcterms:W3CDTF">2013-11-05T06:20:32Z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